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4034" r:id="rId1"/>
  </p:sldMasterIdLst>
  <p:notesMasterIdLst>
    <p:notesMasterId r:id="rId17"/>
  </p:notesMasterIdLst>
  <p:handoutMasterIdLst>
    <p:handoutMasterId r:id="rId18"/>
  </p:handoutMasterIdLst>
  <p:sldIdLst>
    <p:sldId id="308" r:id="rId2"/>
    <p:sldId id="306" r:id="rId3"/>
    <p:sldId id="315" r:id="rId4"/>
    <p:sldId id="290" r:id="rId5"/>
    <p:sldId id="313" r:id="rId6"/>
    <p:sldId id="320" r:id="rId7"/>
    <p:sldId id="279" r:id="rId8"/>
    <p:sldId id="319" r:id="rId9"/>
    <p:sldId id="316" r:id="rId10"/>
    <p:sldId id="281" r:id="rId11"/>
    <p:sldId id="301" r:id="rId12"/>
    <p:sldId id="323" r:id="rId13"/>
    <p:sldId id="321" r:id="rId14"/>
    <p:sldId id="302" r:id="rId15"/>
    <p:sldId id="317" r:id="rId16"/>
  </p:sldIdLst>
  <p:sldSz cx="9144000" cy="6858000" type="screen4x3"/>
  <p:notesSz cx="6858000" cy="9144000"/>
  <p:embeddedFontLst>
    <p:embeddedFont>
      <p:font typeface="2  Nazanin" panose="00000400000000000000" charset="-7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  <p:embeddedFont>
      <p:font typeface="Century Schoolbook" panose="02040604050505020304" pitchFamily="18" charset="0"/>
      <p:regular r:id="rId26"/>
      <p:bold r:id="rId27"/>
      <p:italic r:id="rId28"/>
      <p:boldItalic r:id="rId29"/>
    </p:embeddedFont>
    <p:embeddedFont>
      <p:font typeface="IranNastaliq" panose="02000503000000020003" pitchFamily="2" charset="0"/>
      <p:regular r:id="rId30"/>
    </p:embeddedFont>
    <p:embeddedFont>
      <p:font typeface="Titr" panose="020B0604020202020204" charset="-78"/>
      <p:bold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Nazanin" panose="020B0604020202020204" charset="-78"/>
      <p:regular r:id="rId36"/>
      <p:bold r:id="rId37"/>
    </p:embeddedFont>
    <p:embeddedFont>
      <p:font typeface="B Nazanin" panose="00000400000000000000" pitchFamily="2" charset="-78"/>
      <p:regular r:id="rId38"/>
      <p:bold r:id="rId39"/>
    </p:embeddedFont>
    <p:embeddedFont>
      <p:font typeface="Gill Sans MT" panose="020B0502020104020203" pitchFamily="34" charset="0"/>
      <p:regular r:id="rId40"/>
      <p:bold r:id="rId41"/>
      <p:italic r:id="rId42"/>
      <p:boldItalic r:id="rId43"/>
    </p:embeddedFont>
    <p:embeddedFont>
      <p:font typeface="Zar" panose="020B0604020202020204" charset="-78"/>
      <p:regular r:id="rId44"/>
      <p:bold r:id="rId45"/>
    </p:embeddedFont>
  </p:embeddedFontLst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3" autoAdjust="0"/>
    <p:restoredTop sz="93122" autoAdjust="0"/>
  </p:normalViewPr>
  <p:slideViewPr>
    <p:cSldViewPr>
      <p:cViewPr varScale="1">
        <p:scale>
          <a:sx n="100" d="100"/>
          <a:sy n="100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2D0DC34E-8D79-4E39-BB1C-709822F65E9B}" type="datetimeFigureOut">
              <a:rPr lang="fa-IR"/>
              <a:pPr>
                <a:defRPr/>
              </a:pPr>
              <a:t>1442/09/20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11FF0D52-82F6-4F20-AA07-ED4540166CCF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736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B31552-3B9F-4248-9BCA-764D5901B8E9}" type="datetimeFigureOut">
              <a:rPr lang="fa-IR"/>
              <a:pPr>
                <a:defRPr/>
              </a:pPr>
              <a:t>1442/09/20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E0791163-FF34-4304-B0EF-F7B059C7C6C4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031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91163-FF34-4304-B0EF-F7B059C7C6C4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26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59F116-6328-4E31-9E27-6E0A5ED42BEE}" type="slidenum">
              <a:rPr lang="fa-IR">
                <a:latin typeface="Calibri" panose="020F0502020204030204" pitchFamily="34" charset="0"/>
              </a:rPr>
              <a:pPr eaLnBrk="1" hangingPunct="1"/>
              <a:t>3</a:t>
            </a:fld>
            <a:endParaRPr 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8B08DB-82A1-4035-954C-453951D1C5B1}" type="slidenum">
              <a:rPr lang="fa-IR">
                <a:latin typeface="Calibri" panose="020F0502020204030204" pitchFamily="34" charset="0"/>
              </a:rPr>
              <a:pPr eaLnBrk="1" hangingPunct="1"/>
              <a:t>4</a:t>
            </a:fld>
            <a:endParaRPr 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5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B6A07A-1F78-44C6-A217-346BB30398F4}" type="slidenum">
              <a:rPr lang="fa-IR">
                <a:latin typeface="Calibri" panose="020F0502020204030204" pitchFamily="34" charset="0"/>
              </a:rPr>
              <a:pPr eaLnBrk="1" hangingPunct="1"/>
              <a:t>7</a:t>
            </a:fld>
            <a:endParaRPr 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3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9DF3DA-3E1E-4C5B-B6DE-5C9FF5C99D79}" type="slidenum">
              <a:rPr lang="fa-I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fa-I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35F07A-7851-4022-B08B-DDEE30FB6AB5}" type="slidenum">
              <a:rPr lang="fa-IR">
                <a:latin typeface="Calibri" panose="020F0502020204030204" pitchFamily="34" charset="0"/>
              </a:rPr>
              <a:pPr eaLnBrk="1" hangingPunct="1"/>
              <a:t>10</a:t>
            </a:fld>
            <a:endParaRPr 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2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6E087-800B-4138-8EAD-B3AB67B52FD6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C3C852-D4BA-4806-AA99-BCE77F0038FE}" type="slidenum">
              <a:rPr lang="fa-IR" smtClean="0"/>
              <a:pPr/>
              <a:t>‹#›</a:t>
            </a:fld>
            <a:r>
              <a:rPr lang="fa-IR" smtClean="0"/>
              <a:t> از   20 </a:t>
            </a:r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E1CE-E7E5-442F-B3A4-57DF0E8641A4}" type="datetimeFigureOut">
              <a:rPr lang="fa-IR" smtClean="0"/>
              <a:t>1442/09/20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66BB48-8314-4DF1-8A04-807C68CDFE7F}" type="slidenum">
              <a:rPr lang="fa-IR" smtClean="0"/>
              <a:pPr/>
              <a:t>‹#›</a:t>
            </a:fld>
            <a:r>
              <a:rPr lang="fa-IR" smtClean="0"/>
              <a:t> از   20 </a:t>
            </a:r>
            <a:endParaRPr lang="fa-I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26801D-AC16-4165-A0A1-04D350E4A9C2}" type="datetime8">
              <a:rPr lang="fa-IR" smtClean="0"/>
              <a:pPr>
                <a:defRPr/>
              </a:pPr>
              <a:t>21/مه/1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4914C-D1FB-47B8-8CC6-2914A7B2254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1</a:t>
            </a:r>
            <a:endParaRPr lang="fa-IR" dirty="0"/>
          </a:p>
        </p:txBody>
      </p:sp>
      <p:pic>
        <p:nvPicPr>
          <p:cNvPr id="4" name="Picture 61" descr="C:\Users\akalfova\Desktop\handshake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1798" r="8640" b="33661"/>
          <a:stretch>
            <a:fillRect/>
          </a:stretch>
        </p:blipFill>
        <p:spPr bwMode="auto">
          <a:xfrm>
            <a:off x="289127" y="2250474"/>
            <a:ext cx="5730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http://www.iconsdb.com/icons/preview/black/solutions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1" y="1340768"/>
            <a:ext cx="688651" cy="6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www.designofsignage.com/application/symbol/building/image/600x600/meeting-roo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3" y="2853471"/>
            <a:ext cx="618638" cy="6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9" descr="http://us.cdn2.123rf.com/168nwm/leonardo255/leonardo2551305/leonardo255130500007/19585420-black-cogs-gears-on-white-background-eps1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71" y="3642900"/>
            <a:ext cx="650870" cy="71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4" descr="C:\Users\akalfova\Desktop\In-house Laboratory round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1" y="4509120"/>
            <a:ext cx="613087" cy="6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6" descr="http://www.clker.com/cliparts/2/z/O/f/V/X/microscope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3" y="5365779"/>
            <a:ext cx="572184" cy="7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62215" y="2449864"/>
            <a:ext cx="7724388" cy="485276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sz="2800" dirty="0">
                <a:solidFill>
                  <a:schemeClr val="tx1"/>
                </a:solidFill>
                <a:latin typeface="IranNastaliq" pitchFamily="18" charset="0"/>
                <a:cs typeface="Titr" pitchFamily="2" charset="-78"/>
              </a:rPr>
              <a:t>نکات: در نظر داشته باشید این نمونه یک فرمت است. </a:t>
            </a:r>
            <a:br>
              <a:rPr lang="fa-IR" sz="2800" dirty="0">
                <a:solidFill>
                  <a:schemeClr val="tx1"/>
                </a:solidFill>
                <a:latin typeface="IranNastaliq" pitchFamily="18" charset="0"/>
                <a:cs typeface="Titr" pitchFamily="2" charset="-78"/>
              </a:rPr>
            </a:br>
            <a:r>
              <a:rPr lang="fa-IR" sz="2800" dirty="0">
                <a:solidFill>
                  <a:schemeClr val="tx1"/>
                </a:solidFill>
                <a:latin typeface="IranNastaliq" pitchFamily="18" charset="0"/>
                <a:cs typeface="Titr" pitchFamily="2" charset="-78"/>
              </a:rPr>
              <a:t>در صورت نیاز، تعداد اسلایدها قابل افزایش می باشد.</a:t>
            </a:r>
            <a:br>
              <a:rPr lang="fa-IR" sz="2800" dirty="0">
                <a:solidFill>
                  <a:schemeClr val="tx1"/>
                </a:solidFill>
                <a:latin typeface="IranNastaliq" pitchFamily="18" charset="0"/>
                <a:cs typeface="Titr" pitchFamily="2" charset="-78"/>
              </a:rPr>
            </a:br>
            <a:r>
              <a:rPr lang="fa-IR" sz="2800" dirty="0">
                <a:solidFill>
                  <a:schemeClr val="tx1"/>
                </a:solidFill>
                <a:latin typeface="IranNastaliq" pitchFamily="18" charset="0"/>
                <a:cs typeface="Titr" pitchFamily="2" charset="-78"/>
              </a:rPr>
              <a:t>فايل تهيه شده را روز قبل از برگزاري جلسه به آدرس </a:t>
            </a:r>
            <a:r>
              <a:rPr lang="fa-IR" sz="2800" dirty="0" smtClean="0">
                <a:solidFill>
                  <a:schemeClr val="tx1"/>
                </a:solidFill>
                <a:latin typeface="IranNastaliq" pitchFamily="18" charset="0"/>
                <a:cs typeface="Titr" pitchFamily="2" charset="-78"/>
              </a:rPr>
              <a:t>زیر ارسال فرماييد.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roshd.nkums@gmail.com</a:t>
            </a:r>
          </a:p>
          <a:p>
            <a:pPr>
              <a:lnSpc>
                <a:spcPct val="150000"/>
              </a:lnSpc>
              <a:defRPr/>
            </a:pPr>
            <a:endParaRPr lang="fa-IR" sz="2800" dirty="0">
              <a:solidFill>
                <a:schemeClr val="tx1"/>
              </a:solidFill>
              <a:latin typeface="IranNastaliq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fa-IR" sz="2800" dirty="0" smtClean="0">
              <a:solidFill>
                <a:schemeClr val="tx1"/>
              </a:solidFill>
              <a:latin typeface="IranNastaliq" pitchFamily="18" charset="0"/>
              <a:cs typeface="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464696"/>
            <a:ext cx="2828925" cy="162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7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# 9257 - Risk Measurement 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0" y="5229199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بازار و رقبا</a:t>
            </a:r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/>
            </a:r>
            <a:b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</a:br>
            <a:endParaRPr lang="fa-IR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86113"/>
              </p:ext>
            </p:extLst>
          </p:nvPr>
        </p:nvGraphicFramePr>
        <p:xfrm>
          <a:off x="611560" y="1700808"/>
          <a:ext cx="8037288" cy="3364992"/>
        </p:xfrm>
        <a:graphic>
          <a:graphicData uri="http://schemas.openxmlformats.org/drawingml/2006/table">
            <a:tbl>
              <a:tblPr rtl="1" firstRow="1" firstCol="1" bandRow="1">
                <a:tableStyleId>{0505E3EF-67EA-436B-97B2-0124C06EBD24}</a:tableStyleId>
              </a:tblPr>
              <a:tblGrid>
                <a:gridCol w="239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موانع و مشكلات اجرايي از نظر منابع مالي، امكانات و قابليت فني پياده سازي ايده از ديدگاه هسته چيست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cs typeface="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cs typeface="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دورنماي بازار هدف ايده از ديدگاه هسته چيست؟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cs typeface="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cs typeface="Nazanin" pitchFamily="2" charset="-78"/>
                      </a:endParaRPr>
                    </a:p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>
                          <a:effectLst/>
                          <a:cs typeface="Nazanin" pitchFamily="2" charset="-78"/>
                        </a:rPr>
                        <a:t>استانی              </a:t>
                      </a:r>
                      <a:r>
                        <a:rPr lang="en-US" sz="160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>
                          <a:effectLst/>
                          <a:cs typeface="Nazanin" pitchFamily="2" charset="-78"/>
                        </a:rPr>
                        <a:t> ملی                   </a:t>
                      </a:r>
                      <a:r>
                        <a:rPr lang="en-US" sz="160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>
                          <a:effectLst/>
                          <a:cs typeface="Nazanin" pitchFamily="2" charset="-78"/>
                        </a:rPr>
                        <a:t>  منطقه ای                  </a:t>
                      </a:r>
                      <a:r>
                        <a:rPr lang="en-US" sz="160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>
                          <a:effectLst/>
                          <a:cs typeface="Nazanin" pitchFamily="2" charset="-78"/>
                        </a:rPr>
                        <a:t> بین المللی </a:t>
                      </a:r>
                      <a:endParaRPr lang="en-US" sz="1600">
                        <a:effectLst/>
                        <a:cs typeface="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دورنماي رقباي محصول</a:t>
                      </a:r>
                      <a:r>
                        <a:rPr lang="en-US" sz="1600">
                          <a:effectLst/>
                          <a:cs typeface="Nazanin" pitchFamily="2" charset="-78"/>
                        </a:rPr>
                        <a:t>/</a:t>
                      </a:r>
                      <a:r>
                        <a:rPr lang="fa-IR" sz="1600">
                          <a:effectLst/>
                          <a:cs typeface="Nazanin" pitchFamily="2" charset="-78"/>
                        </a:rPr>
                        <a:t>خدمات حاصل از پياده سازي ايده از ديدگاه هسته چيست؟ (توضیح دهید)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رقبای استانی               </a:t>
                      </a:r>
                      <a:r>
                        <a:rPr lang="en-US" sz="1600" dirty="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  رقبای کشوری                    </a:t>
                      </a:r>
                      <a:r>
                        <a:rPr lang="en-US" sz="1600" dirty="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 رقبای بین المللی                </a:t>
                      </a:r>
                      <a:r>
                        <a:rPr lang="en-US" sz="1600" dirty="0">
                          <a:effectLst/>
                          <a:cs typeface="Nazanin" pitchFamily="2" charset="-78"/>
                          <a:sym typeface="Wingdings"/>
                        </a:rPr>
                        <a:t></a:t>
                      </a: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 محصول/خدمات فاقد رقیب در حال حاضر</a:t>
                      </a:r>
                      <a:endParaRPr lang="en-US" sz="1600" dirty="0">
                        <a:effectLst/>
                        <a:cs typeface="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cs typeface="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1187624" y="301923"/>
            <a:ext cx="776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تاییدیه ها و مجوزهای اخذ شده/ نیاز به اخذ (با ذکر سازمان های ذیصلاح)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50775"/>
              </p:ext>
            </p:extLst>
          </p:nvPr>
        </p:nvGraphicFramePr>
        <p:xfrm>
          <a:off x="1187625" y="1988840"/>
          <a:ext cx="6672063" cy="1351414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04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58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Nazanin" pitchFamily="2" charset="-78"/>
                        </a:rPr>
                        <a:t>ردیف</a:t>
                      </a:r>
                      <a:endParaRPr lang="fa-IR" sz="2000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Nazanin" pitchFamily="2" charset="-78"/>
                        </a:rPr>
                        <a:t>نوع تاییدیه</a:t>
                      </a:r>
                      <a:r>
                        <a:rPr lang="fa-IR" sz="2000" baseline="0" dirty="0" smtClean="0">
                          <a:cs typeface="Nazanin" pitchFamily="2" charset="-78"/>
                        </a:rPr>
                        <a:t> و مجوز</a:t>
                      </a:r>
                      <a:endParaRPr lang="fa-IR" sz="2000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Nazanin" pitchFamily="2" charset="-78"/>
                        </a:rPr>
                        <a:t>سازمان ذیصلاح</a:t>
                      </a:r>
                      <a:endParaRPr lang="fa-IR" sz="2000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6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6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8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758952"/>
          </a:xfrm>
        </p:spPr>
        <p:txBody>
          <a:bodyPr>
            <a:no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مراحل برنامه کاری هسته جهت عملیاتی کردن ایده در دوره رشد </a:t>
            </a:r>
            <a:r>
              <a:rPr lang="fa-IR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مقدماتی</a:t>
            </a:r>
            <a:endParaRPr lang="fa-IR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348681"/>
              </p:ext>
            </p:extLst>
          </p:nvPr>
        </p:nvGraphicFramePr>
        <p:xfrm>
          <a:off x="395536" y="1700808"/>
          <a:ext cx="8504236" cy="2880320"/>
        </p:xfrm>
        <a:graphic>
          <a:graphicData uri="http://schemas.openxmlformats.org/drawingml/2006/table">
            <a:tbl>
              <a:tblPr rtl="1" firstRow="1" firstCol="1" bandRow="1">
                <a:tableStyleId>{8799B23B-EC83-4686-B30A-512413B5E67A}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0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عنوان مرحله/فاز اجرايي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اعتبار مورد نياز (ریال)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مدت اجرا  (ماه)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نتيجه اجراي هر مرحله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89"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کل اعتبار مورد نیاز: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مدت زمان فعالیت در دوره رشد مقدماتی: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338" marR="6833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2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55" y="87923"/>
            <a:ext cx="8534400" cy="758952"/>
          </a:xfrm>
        </p:spPr>
        <p:txBody>
          <a:bodyPr>
            <a:norm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جمع هزينه‌هاي ايده محوري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31965"/>
              </p:ext>
            </p:extLst>
          </p:nvPr>
        </p:nvGraphicFramePr>
        <p:xfrm>
          <a:off x="323528" y="2060848"/>
          <a:ext cx="8534400" cy="2033524"/>
        </p:xfrm>
        <a:graphic>
          <a:graphicData uri="http://schemas.openxmlformats.org/drawingml/2006/table">
            <a:tbl>
              <a:tblPr rtl="1" firstRow="1" firstCol="1" bandRow="1" bandCol="1">
                <a:tableStyleId>{8799B23B-EC83-4686-B30A-512413B5E67A}</a:tableStyleId>
              </a:tblPr>
              <a:tblGrid>
                <a:gridCol w="577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9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شرح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مبلغ (ريال)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هزينه‌ نیروی انسانی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هزينه خريد تجهيزات مورد نياز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هزينه مواد مصرفی مورد نياز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هزينه ساخت و خدمات آزمايشگاهي مورد نياز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>
                          <a:effectLst/>
                          <a:cs typeface="Nazanin" pitchFamily="2" charset="-78"/>
                        </a:rPr>
                        <a:t>هزينه‌هاي خدماتی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dirty="0">
                          <a:effectLst/>
                          <a:cs typeface="Nazanin" pitchFamily="2" charset="-78"/>
                        </a:rPr>
                        <a:t>جمع كل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en-US" sz="1600" dirty="0">
                          <a:effectLst/>
                          <a:cs typeface="Nazanin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8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126749" y="270317"/>
            <a:ext cx="561564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نوع خدمات و حمايت های مورد تقاضا از </a:t>
            </a:r>
            <a:r>
              <a:rPr lang="fa-IR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مرکز رشد</a:t>
            </a:r>
            <a:endParaRPr lang="fa-IR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ea typeface="+mj-ea"/>
              <a:cs typeface="B Nazanin" pitchFamily="2" charset="-78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979712" y="1485900"/>
            <a:ext cx="6629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2000" dirty="0">
                <a:cs typeface="Zar" pitchFamily="2" charset="-78"/>
              </a:rPr>
              <a:t>در هر مورد جزئیات را ذکر نمائید.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Zar" pitchFamily="2" charset="-78"/>
              </a:rPr>
              <a:t>تسهیلات</a:t>
            </a:r>
            <a:r>
              <a:rPr lang="fa-IR" sz="2000" dirty="0" smtClean="0">
                <a:cs typeface="Zar" pitchFamily="2" charset="-78"/>
              </a:rPr>
              <a:t>: </a:t>
            </a:r>
            <a:endParaRPr lang="fa-IR" sz="2000" dirty="0">
              <a:cs typeface="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>
                <a:cs typeface="Zar" pitchFamily="2" charset="-78"/>
              </a:rPr>
              <a:t>دفتر </a:t>
            </a:r>
            <a:r>
              <a:rPr lang="fa-IR" sz="2000" dirty="0" smtClean="0">
                <a:cs typeface="Zar" pitchFamily="2" charset="-78"/>
              </a:rPr>
              <a:t>کاری: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Zar" pitchFamily="2" charset="-78"/>
              </a:rPr>
              <a:t>آزمایشگاه:</a:t>
            </a:r>
            <a:endParaRPr lang="fa-IR" sz="2000" dirty="0">
              <a:cs typeface="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Zar" pitchFamily="2" charset="-78"/>
              </a:rPr>
              <a:t>کارگاه: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cs typeface="Zar" pitchFamily="2" charset="-78"/>
              </a:rPr>
              <a:t>سایر</a:t>
            </a:r>
            <a:r>
              <a:rPr lang="fa-IR" sz="2000" dirty="0" smtClean="0">
                <a:cs typeface="Zar" pitchFamily="2" charset="-78"/>
              </a:rPr>
              <a:t>:</a:t>
            </a:r>
            <a:endParaRPr lang="fa-IR" sz="2000" dirty="0"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4400" dirty="0" smtClean="0"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endParaRPr lang="fa-IR" sz="4400" dirty="0"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با تشکر از توجه شما</a:t>
            </a:r>
            <a:endParaRPr lang="fa-IR" sz="6600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75656" y="1484784"/>
            <a:ext cx="6046418" cy="3339971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lnSpc>
                <a:spcPct val="250000"/>
              </a:lnSpc>
              <a:spcAft>
                <a:spcPts val="0"/>
              </a:spcAft>
              <a:defRPr/>
            </a:pPr>
            <a:r>
              <a:rPr lang="fa-IR" sz="2200" b="1" cap="small" dirty="0" smtClean="0">
                <a:latin typeface="+mj-lt"/>
                <a:ea typeface="+mj-ea"/>
                <a:cs typeface="Zar" pitchFamily="2" charset="-78"/>
              </a:rPr>
              <a:t>عنوان هسته فناور: </a:t>
            </a:r>
          </a:p>
          <a:p>
            <a:pPr algn="ctr" fontAlgn="auto">
              <a:lnSpc>
                <a:spcPct val="250000"/>
              </a:lnSpc>
              <a:spcAft>
                <a:spcPts val="0"/>
              </a:spcAft>
              <a:defRPr/>
            </a:pPr>
            <a:r>
              <a:rPr lang="fa-IR" sz="2200" b="1" cap="small" dirty="0" smtClean="0">
                <a:latin typeface="+mj-lt"/>
                <a:ea typeface="+mj-ea"/>
                <a:cs typeface="Zar" pitchFamily="2" charset="-78"/>
              </a:rPr>
              <a:t>عنوان ایده محوری:</a:t>
            </a:r>
            <a:br>
              <a:rPr lang="fa-IR" sz="2200" b="1" cap="small" dirty="0" smtClean="0">
                <a:latin typeface="+mj-lt"/>
                <a:ea typeface="+mj-ea"/>
                <a:cs typeface="Zar" pitchFamily="2" charset="-78"/>
              </a:rPr>
            </a:br>
            <a:r>
              <a:rPr lang="fa-IR" sz="2200" b="1" cap="small" dirty="0" smtClean="0">
                <a:latin typeface="+mj-lt"/>
                <a:ea typeface="+mj-ea"/>
                <a:cs typeface="Zar" pitchFamily="2" charset="-78"/>
              </a:rPr>
              <a:t>نام و نام خانوادگی مسئول هسته:</a:t>
            </a:r>
          </a:p>
          <a:p>
            <a:pPr algn="ctr" fontAlgn="auto">
              <a:lnSpc>
                <a:spcPct val="250000"/>
              </a:lnSpc>
              <a:spcAft>
                <a:spcPts val="0"/>
              </a:spcAft>
              <a:defRPr/>
            </a:pPr>
            <a:r>
              <a:rPr lang="fa-IR" sz="2200" b="1" cap="small" dirty="0" smtClean="0">
                <a:latin typeface="+mj-lt"/>
                <a:ea typeface="+mj-ea"/>
                <a:cs typeface="Zar" pitchFamily="2" charset="-78"/>
              </a:rPr>
              <a:t>تاریخ دفاع:</a:t>
            </a:r>
            <a:endParaRPr lang="fa-IR" sz="2200" b="1" cap="small" dirty="0">
              <a:latin typeface="+mj-lt"/>
              <a:ea typeface="+mj-ea"/>
              <a:cs typeface="Zar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74002" y="4248484"/>
            <a:ext cx="2016224" cy="2060836"/>
            <a:chOff x="7164288" y="4831318"/>
            <a:chExt cx="2016224" cy="2060836"/>
          </a:xfrm>
        </p:grpSpPr>
        <p:pic>
          <p:nvPicPr>
            <p:cNvPr id="7" name="Picture 9" descr="ID# 714 - Atom Molecule - PowerPoint Animation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831318"/>
              <a:ext cx="2016224" cy="201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164288" y="6532154"/>
              <a:ext cx="201622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933850" cy="95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9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4615" y="260648"/>
            <a:ext cx="1519436" cy="999232"/>
            <a:chOff x="323528" y="4653136"/>
            <a:chExt cx="1735460" cy="1735461"/>
          </a:xfrm>
        </p:grpSpPr>
        <p:pic>
          <p:nvPicPr>
            <p:cNvPr id="2054" name="Picture 6" descr="ID# 9689 - Stick Figures Team Puzzle - PowerPoint Animation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653136"/>
              <a:ext cx="1735460" cy="173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23528" y="6037257"/>
              <a:ext cx="1735460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60648"/>
            <a:ext cx="8072494" cy="666312"/>
          </a:xfrm>
        </p:spPr>
        <p:txBody>
          <a:bodyPr>
            <a:norm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مسئول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و اعضاء اصلی هسته فناور</a:t>
            </a:r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84856"/>
              </p:ext>
            </p:extLst>
          </p:nvPr>
        </p:nvGraphicFramePr>
        <p:xfrm>
          <a:off x="251520" y="1556792"/>
          <a:ext cx="8579816" cy="3320729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59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882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kumimoji="0" lang="fa-IR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نام و نام خانوادگي</a:t>
                      </a:r>
                      <a:endParaRPr kumimoji="0" 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kumimoji="0" lang="fa-IR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مدرک تحصيلي/زمينة تخصصي</a:t>
                      </a:r>
                      <a:endParaRPr kumimoji="0" 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kumimoji="0" lang="fa-IR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شغل کنونی و محل اشتغال</a:t>
                      </a:r>
                      <a:endParaRPr kumimoji="0" 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kumimoji="0" lang="fa-IR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سمت در </a:t>
                      </a:r>
                      <a:r>
                        <a:rPr kumimoji="0" lang="fa-I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هسته </a:t>
                      </a:r>
                      <a:endParaRPr kumimoji="0" 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نوع همکاری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5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تمام وقت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Nazanin" pitchFamily="2" charset="-78"/>
                        </a:rPr>
                        <a:t>پاره وقت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791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42545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ü"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433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433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32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87" name="Rectangle 10"/>
          <p:cNvSpPr>
            <a:spLocks noChangeArrowheads="1"/>
          </p:cNvSpPr>
          <p:nvPr/>
        </p:nvSpPr>
        <p:spPr bwMode="auto">
          <a:xfrm>
            <a:off x="648448" y="5776256"/>
            <a:ext cx="7956000" cy="4001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fa-IR" sz="2000" b="1" dirty="0">
                <a:latin typeface="2 elham"/>
                <a:cs typeface="B Nazanin" panose="00000400000000000000" pitchFamily="2" charset="-78"/>
              </a:rPr>
              <a:t>برای هر فرد می توان یک اسلاید رزومه عضو را قرار داد  تا در </a:t>
            </a:r>
            <a:r>
              <a:rPr lang="fa-IR" altLang="fa-IR" sz="2000" b="1" dirty="0" smtClean="0">
                <a:latin typeface="2 elham"/>
                <a:cs typeface="B Nazanin" panose="00000400000000000000" pitchFamily="2" charset="-78"/>
              </a:rPr>
              <a:t> صورت </a:t>
            </a:r>
            <a:r>
              <a:rPr lang="fa-IR" altLang="fa-IR" sz="2000" b="1" dirty="0">
                <a:latin typeface="2 elham"/>
                <a:cs typeface="B Nazanin" panose="00000400000000000000" pitchFamily="2" charset="-78"/>
              </a:rPr>
              <a:t>لزوم ارائه شود.</a:t>
            </a:r>
            <a:endParaRPr lang="en-US" altLang="fa-IR" sz="2000" b="1" dirty="0">
              <a:latin typeface="2 elham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816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44624"/>
            <a:ext cx="8534400" cy="758952"/>
          </a:xfrm>
        </p:spPr>
        <p:txBody>
          <a:bodyPr>
            <a:norm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سوابق تحقيقاتي و فنی مسئول و همكاران اصلي هسته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B Nazanin" pitchFamily="2" charset="-78"/>
            </a:endParaRPr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82342"/>
              </p:ext>
            </p:extLst>
          </p:nvPr>
        </p:nvGraphicFramePr>
        <p:xfrm>
          <a:off x="251522" y="1556792"/>
          <a:ext cx="8579814" cy="3485903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11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3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3882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عنوان طرح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مجري طرح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مدت طرح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سال اجرا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اعتبار طرح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كارفرما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وضعيت طرح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5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خاتمه يافته  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79595" algn="l"/>
                        </a:tabLst>
                      </a:pPr>
                      <a:r>
                        <a:rPr lang="fa-IR" sz="1600" b="1" dirty="0">
                          <a:effectLst/>
                          <a:cs typeface="Nazanin" pitchFamily="2" charset="-78"/>
                        </a:rPr>
                        <a:t>در دست اجرا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791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42545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ü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433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433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32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443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خلاصه ایده محوری </a:t>
            </a:r>
            <a:r>
              <a:rPr lang="fa-I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(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با تاکید بر جنبه های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نوآورانه و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موارد كاربرد محصول حاصل از ايده</a:t>
            </a:r>
            <a:r>
              <a:rPr lang="fa-I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) </a:t>
            </a:r>
          </a:p>
        </p:txBody>
      </p:sp>
      <p:pic>
        <p:nvPicPr>
          <p:cNvPr id="1026" name="Picture 2" descr="C:\Users\informatic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4970487"/>
            <a:ext cx="2390775" cy="13388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47464"/>
            <a:ext cx="8443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در صورت داشتن مشابه داخلي تفاوت، مزيت و قابليتهاي ويژه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محصول را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Nazanin" pitchFamily="2" charset="-78"/>
              </a:rPr>
              <a:t>ذکر فرمائید. 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ea typeface="+mj-ea"/>
              <a:cs typeface="B Nazanin" pitchFamily="2" charset="-78"/>
            </a:endParaRPr>
          </a:p>
        </p:txBody>
      </p:sp>
      <p:pic>
        <p:nvPicPr>
          <p:cNvPr id="1026" name="Picture 2" descr="C:\Users\informatic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4970487"/>
            <a:ext cx="2390775" cy="13388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868346"/>
          </a:xfrm>
        </p:spPr>
        <p:txBody>
          <a:bodyPr>
            <a:no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توجیه اقتصادي ایده (با تاکید بر قیمت تمام شده و بازار محصول)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/>
          <a:lstStyle/>
          <a:p>
            <a:pPr eaLnBrk="1" hangingPunct="1"/>
            <a:endParaRPr lang="fa-IR" altLang="fa-IR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952"/>
          </a:xfrm>
        </p:spPr>
        <p:txBody>
          <a:bodyPr>
            <a:normAutofit fontScale="90000"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مراحل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پیشرفت ایده محوری (ایده محوری در زمان ارائه طرح به مرکز رشد در چه مرحله ای از پیشرفت می باشد.)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1784480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cs typeface="Nazanin" pitchFamily="2" charset="-78"/>
                <a:sym typeface="Wingdings"/>
              </a:rPr>
              <a:t></a:t>
            </a:r>
            <a:r>
              <a:rPr lang="fa-IR" sz="2000" dirty="0">
                <a:cs typeface="Nazanin" pitchFamily="2" charset="-78"/>
              </a:rPr>
              <a:t>فاز مطالعاتی در دست انجام </a:t>
            </a:r>
            <a:endParaRPr lang="fa-IR" sz="2000" dirty="0" smtClean="0">
              <a:cs typeface="Nazanin" pitchFamily="2" charset="-7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cs typeface="Nazanin" pitchFamily="2" charset="-78"/>
                <a:sym typeface="Wingdings"/>
              </a:rPr>
              <a:t></a:t>
            </a:r>
            <a:r>
              <a:rPr lang="fa-IR" sz="2000" dirty="0" smtClean="0">
                <a:cs typeface="Nazanin" pitchFamily="2" charset="-78"/>
              </a:rPr>
              <a:t> </a:t>
            </a:r>
            <a:r>
              <a:rPr lang="fa-IR" sz="2000" dirty="0">
                <a:cs typeface="Nazanin" pitchFamily="2" charset="-78"/>
              </a:rPr>
              <a:t>فاز مطالعاتی انجام شده  </a:t>
            </a:r>
            <a:endParaRPr lang="en-US" sz="2000" dirty="0">
              <a:cs typeface="Nazanin" pitchFamily="2" charset="-7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cs typeface="Nazanin" pitchFamily="2" charset="-78"/>
                <a:sym typeface="Wingdings"/>
              </a:rPr>
              <a:t></a:t>
            </a:r>
            <a:r>
              <a:rPr lang="fa-IR" sz="2000" dirty="0">
                <a:cs typeface="Nazanin" pitchFamily="2" charset="-78"/>
              </a:rPr>
              <a:t>نمونه اولیه ساخته شده </a:t>
            </a:r>
            <a:endParaRPr lang="fa-IR" sz="2000" dirty="0" smtClean="0">
              <a:cs typeface="Nazanin" pitchFamily="2" charset="-7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cs typeface="Nazanin" pitchFamily="2" charset="-78"/>
                <a:sym typeface="Wingdings"/>
              </a:rPr>
              <a:t></a:t>
            </a:r>
            <a:r>
              <a:rPr lang="fa-IR" sz="2000" dirty="0">
                <a:cs typeface="Nazanin" pitchFamily="2" charset="-78"/>
              </a:rPr>
              <a:t>در مرحله ساخت نمونه</a:t>
            </a:r>
            <a:endParaRPr lang="en-US" sz="2000" dirty="0">
              <a:cs typeface="Nazanin" pitchFamily="2" charset="-7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cs typeface="Nazanin" pitchFamily="2" charset="-78"/>
                <a:sym typeface="Wingdings"/>
              </a:rPr>
              <a:t></a:t>
            </a:r>
            <a:r>
              <a:rPr lang="fa-IR" sz="2000" dirty="0">
                <a:cs typeface="Nazanin" pitchFamily="2" charset="-78"/>
              </a:rPr>
              <a:t>سایر ( توضیح داده شود)</a:t>
            </a:r>
            <a:endParaRPr lang="en-US" sz="2000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00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459432"/>
            <a:ext cx="8229600" cy="1357314"/>
          </a:xfrm>
        </p:spPr>
        <p:txBody>
          <a:bodyPr>
            <a:no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fa-IR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B Nazanin" pitchFamily="2" charset="-78"/>
              </a:rPr>
              <a:t>وجه تمايز و شاخص اصلي نسبت به رقبا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/>
          <a:p>
            <a:pPr eaLnBrk="1" hangingPunct="1"/>
            <a:endParaRPr lang="fa-IR" altLang="fa-IR" sz="2400" b="1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5983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1697</TotalTime>
  <Words>409</Words>
  <Application>Microsoft Office PowerPoint</Application>
  <PresentationFormat>On-screen Show (4:3)</PresentationFormat>
  <Paragraphs>118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2  Nazanin</vt:lpstr>
      <vt:lpstr>Calibri</vt:lpstr>
      <vt:lpstr>Wingdings 2</vt:lpstr>
      <vt:lpstr>Century Schoolbook</vt:lpstr>
      <vt:lpstr>Wingdings</vt:lpstr>
      <vt:lpstr>Arial</vt:lpstr>
      <vt:lpstr>IranNastaliq</vt:lpstr>
      <vt:lpstr>Titr</vt:lpstr>
      <vt:lpstr>Georgia</vt:lpstr>
      <vt:lpstr>Nazanin</vt:lpstr>
      <vt:lpstr>Times New Roman</vt:lpstr>
      <vt:lpstr>B Nazanin</vt:lpstr>
      <vt:lpstr>Majalla UI</vt:lpstr>
      <vt:lpstr>Gill Sans MT</vt:lpstr>
      <vt:lpstr>Zar</vt:lpstr>
      <vt:lpstr>2 elham</vt:lpstr>
      <vt:lpstr>Civic</vt:lpstr>
      <vt:lpstr>PowerPoint Presentation</vt:lpstr>
      <vt:lpstr>PowerPoint Presentation</vt:lpstr>
      <vt:lpstr>مسئول و اعضاء اصلی هسته فناور</vt:lpstr>
      <vt:lpstr>سوابق تحقيقاتي و فنی مسئول و همكاران اصلي هسته</vt:lpstr>
      <vt:lpstr>PowerPoint Presentation</vt:lpstr>
      <vt:lpstr>PowerPoint Presentation</vt:lpstr>
      <vt:lpstr>توجیه اقتصادي ایده (با تاکید بر قیمت تمام شده و بازار محصول)</vt:lpstr>
      <vt:lpstr>مراحل پیشرفت ایده محوری (ایده محوری در زمان ارائه طرح به مرکز رشد در چه مرحله ای از پیشرفت می باشد.)</vt:lpstr>
      <vt:lpstr>وجه تمايز و شاخص اصلي نسبت به رقبا</vt:lpstr>
      <vt:lpstr>بازار و رقبا </vt:lpstr>
      <vt:lpstr>PowerPoint Presentation</vt:lpstr>
      <vt:lpstr>مراحل برنامه کاری هسته جهت عملیاتی کردن ایده در دوره رشد مقدماتی</vt:lpstr>
      <vt:lpstr>جمع هزينه‌هاي ايده محوري</vt:lpstr>
      <vt:lpstr>PowerPoint Presentation</vt:lpstr>
      <vt:lpstr>PowerPoint Presentation</vt:lpstr>
    </vt:vector>
  </TitlesOfParts>
  <Company>#%www.IRWIT.com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Gsoft Group</dc:creator>
  <cp:lastModifiedBy>حمیدرضا مهری</cp:lastModifiedBy>
  <cp:revision>182</cp:revision>
  <dcterms:created xsi:type="dcterms:W3CDTF">2010-07-23T06:35:44Z</dcterms:created>
  <dcterms:modified xsi:type="dcterms:W3CDTF">2021-05-01T08:26:51Z</dcterms:modified>
</cp:coreProperties>
</file>